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</p:sldMasterIdLst>
  <p:notesMasterIdLst>
    <p:notesMasterId r:id="rId62"/>
  </p:notesMasterIdLst>
  <p:handoutMasterIdLst>
    <p:handoutMasterId r:id="rId63"/>
  </p:handoutMasterIdLst>
  <p:sldIdLst>
    <p:sldId id="274" r:id="rId4"/>
    <p:sldId id="276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349" r:id="rId58"/>
    <p:sldId id="454" r:id="rId59"/>
    <p:sldId id="352" r:id="rId60"/>
    <p:sldId id="453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533" autoAdjust="0"/>
  </p:normalViewPr>
  <p:slideViewPr>
    <p:cSldViewPr>
      <p:cViewPr varScale="1">
        <p:scale>
          <a:sx n="75" d="100"/>
          <a:sy n="75" d="100"/>
        </p:scale>
        <p:origin x="-31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247DB-F7E8-4B93-A8F7-C248E9015606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4707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9C514-A489-449D-B8EC-00631DF43C54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733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9C66E-5DDF-442F-824E-812718AA564C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5302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5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DC70C-8DB9-422C-9342-7FF19081608B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172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1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A8B326-645E-44A7-99CC-7B66F3874EA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9887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2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E976E-4A6E-47DD-94F4-B83863275282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196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0E73-83D6-4C48-9C95-D4583FB2310E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783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5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88C-98D7-45F1-9AD5-F0E8B4497201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5713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74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62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75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303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45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FA419-99E3-43CF-A268-F6F7F4E0B51A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9123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21490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87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41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210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5373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24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8AA8F-C284-4ED4-8671-8BE7BB96D4CA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3926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07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E9DE08-4686-4778-8A5D-322620CA6354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658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084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1837-78AF-4751-971A-086B6C1DA229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4393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55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4797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3D4B5-8203-4FD6-B911-D75742F3CB87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85229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32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00C018-9893-4D0C-A94E-FCFA464D0AF9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5456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12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4D1B9-CA03-4E79-B7D1-2BD2B0230702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2853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12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858A0-FBDC-4166-BF45-231080A817FE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356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6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3278A-6643-4A5E-BFB3-1FC68AABD78C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918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0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8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609441" y="1524000"/>
            <a:ext cx="10969943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441" y="3240880"/>
            <a:ext cx="10969943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55074" y="4114800"/>
            <a:ext cx="832903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224046"/>
            <a:ext cx="446923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5757446"/>
            <a:ext cx="2124400" cy="363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2" y="6062246"/>
            <a:ext cx="2276611" cy="33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358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842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61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384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humbs.imagekind.com/member/e0efd513-821a-48e3-862b-509421fc5dcb/uploadedartwork/650X650/f8cac265-11a0-4002-a577-61c6ca8ab4cc.jpg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52.png"/><Relationship Id="rId19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1308305"/>
            <a:ext cx="7382341" cy="1206295"/>
          </a:xfrm>
        </p:spPr>
        <p:txBody>
          <a:bodyPr/>
          <a:lstStyle/>
          <a:p>
            <a:r>
              <a:rPr lang="en-US" sz="6000" dirty="0"/>
              <a:t>Loops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549344"/>
            <a:ext cx="7382341" cy="654108"/>
          </a:xfrm>
        </p:spPr>
        <p:txBody>
          <a:bodyPr>
            <a:normAutofit/>
          </a:bodyPr>
          <a:lstStyle/>
          <a:p>
            <a:r>
              <a:rPr lang="en-US" dirty="0" smtClean="0"/>
              <a:t>Repeating Code Multiple Times</a:t>
            </a:r>
            <a:endParaRPr lang="en-US" b="1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4" descr="spiral - &amp;#x22;The Coasters&amp;#x22;, fractal art">
            <a:hlinkClick r:id="rId7" tooltip="spiral - &quot;The Coasters&quot;, fractal art | Edward Kinnally "/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screen"/>
          <a:srcRect t="25143" b="25143"/>
          <a:stretch>
            <a:fillRect/>
          </a:stretch>
        </p:blipFill>
        <p:spPr bwMode="auto">
          <a:xfrm>
            <a:off x="6952853" y="4648200"/>
            <a:ext cx="4613672" cy="1524000"/>
          </a:xfrm>
          <a:prstGeom prst="roundRect">
            <a:avLst>
              <a:gd name="adj" fmla="val 6114"/>
            </a:avLst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012" y="490576"/>
            <a:ext cx="1704654" cy="17192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0365" y="570373"/>
            <a:ext cx="2079506" cy="1559628"/>
          </a:xfrm>
          <a:prstGeom prst="rect">
            <a:avLst/>
          </a:prstGeom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1"/>
              </a:rPr>
              <a:t>http://</a:t>
            </a:r>
            <a:r>
              <a:rPr lang="en-US" sz="1800" dirty="0" smtClean="0">
                <a:hlinkClick r:id="rId11"/>
              </a:rPr>
              <a:t>softuni.bg</a:t>
            </a:r>
            <a:endParaRPr lang="en-US" sz="1800" dirty="0"/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876056" y="3806198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65401" y="1570352"/>
            <a:ext cx="6840537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Sum 1..N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44364" y="2671395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71682" name="Picture 2" descr="http://www.mathsyear2000.co.uk/thesum/issue-11/images/MathFormula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89741" y="3801752"/>
            <a:ext cx="5301828" cy="206564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550" y="3825321"/>
            <a:ext cx="5859662" cy="1995766"/>
          </a:xfrm>
          <a:prstGeom prst="rect">
            <a:avLst/>
          </a:prstGeom>
          <a:effectLst>
            <a:softEdge rad="63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58185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</a:t>
            </a:r>
            <a:r>
              <a:rPr lang="en-US" dirty="0" smtClean="0"/>
              <a:t>Number Check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39301" name="Rectangle 5"/>
          <p:cNvSpPr>
            <a:spLocks noChangeArrowheads="1"/>
          </p:cNvSpPr>
          <p:nvPr/>
        </p:nvSpPr>
        <p:spPr bwMode="auto">
          <a:xfrm>
            <a:off x="684211" y="1197592"/>
            <a:ext cx="10820402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positive integer number: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uint.Parse(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divider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maxDivider = (uint) Math.Sqrt(number);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prime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(prime &amp;&amp; (divider &lt;= maxDivider))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% divider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prime = false;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divider++;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Console.WriteLine("Prime? {0}", prime);</a:t>
            </a:r>
          </a:p>
        </p:txBody>
      </p:sp>
      <p:pic>
        <p:nvPicPr>
          <p:cNvPr id="4" name="Picture 2" descr="http://www.inkycircus.com/photos/uncategorized/prime_number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51812" y="3505200"/>
            <a:ext cx="2895600" cy="2492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3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70212" y="1295400"/>
            <a:ext cx="5943600" cy="1508994"/>
          </a:xfrm>
          <a:noFill/>
          <a:ln/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dirty="0" smtClean="0"/>
              <a:t>Checking Whether a Number Is Prime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98308" y="2870024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68610" name="Picture 2" descr="http://www.inkycircus.com/photos/uncategorized/prime_number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161212" y="3817658"/>
            <a:ext cx="30099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2" name="Picture 4" descr="http://ocw.mit.edu/NR/rdonlyres/CBCC8193-3AF9-4FD2-A5AA-97DF6659A77C/0/chp_prime_numbrs.jp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5812" y="3817659"/>
            <a:ext cx="43434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9759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2" y="1028700"/>
            <a:ext cx="114300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 </a:t>
            </a:r>
            <a:r>
              <a:rPr lang="en-US" dirty="0"/>
              <a:t>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989012" y="1828800"/>
            <a:ext cx="102108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Convert.ToInt32(Console.ReadLine());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flipV="1">
            <a:off x="1165353" y="4562996"/>
            <a:ext cx="1483484" cy="1308306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  <a:gd name="connsiteX0" fmla="*/ 1649673 w 1649673"/>
              <a:gd name="connsiteY0" fmla="*/ 1686989 h 1706806"/>
              <a:gd name="connsiteX1" fmla="*/ 175714 w 1649673"/>
              <a:gd name="connsiteY1" fmla="*/ 1460311 h 1706806"/>
              <a:gd name="connsiteX2" fmla="*/ 107476 w 1649673"/>
              <a:gd name="connsiteY2" fmla="*/ 191069 h 1706806"/>
              <a:gd name="connsiteX3" fmla="*/ 571500 w 1649673"/>
              <a:gd name="connsiteY3" fmla="*/ 0 h 1706806"/>
              <a:gd name="connsiteX0" fmla="*/ 1561781 w 1561781"/>
              <a:gd name="connsiteY0" fmla="*/ 1686989 h 1738943"/>
              <a:gd name="connsiteX1" fmla="*/ 237948 w 1561781"/>
              <a:gd name="connsiteY1" fmla="*/ 1567140 h 1738943"/>
              <a:gd name="connsiteX2" fmla="*/ 19584 w 1561781"/>
              <a:gd name="connsiteY2" fmla="*/ 191069 h 1738943"/>
              <a:gd name="connsiteX3" fmla="*/ 483608 w 1561781"/>
              <a:gd name="connsiteY3" fmla="*/ 0 h 1738943"/>
              <a:gd name="connsiteX0" fmla="*/ 1475671 w 1475671"/>
              <a:gd name="connsiteY0" fmla="*/ 1715654 h 1771802"/>
              <a:gd name="connsiteX1" fmla="*/ 151838 w 1475671"/>
              <a:gd name="connsiteY1" fmla="*/ 1595805 h 1771802"/>
              <a:gd name="connsiteX2" fmla="*/ 56304 w 1475671"/>
              <a:gd name="connsiteY2" fmla="*/ 148515 h 1771802"/>
              <a:gd name="connsiteX3" fmla="*/ 397498 w 1475671"/>
              <a:gd name="connsiteY3" fmla="*/ 28665 h 1771802"/>
              <a:gd name="connsiteX0" fmla="*/ 1502372 w 1502372"/>
              <a:gd name="connsiteY0" fmla="*/ 1715654 h 1771802"/>
              <a:gd name="connsiteX1" fmla="*/ 178539 w 1502372"/>
              <a:gd name="connsiteY1" fmla="*/ 1595805 h 1771802"/>
              <a:gd name="connsiteX2" fmla="*/ 83005 w 1502372"/>
              <a:gd name="connsiteY2" fmla="*/ 148515 h 1771802"/>
              <a:gd name="connsiteX3" fmla="*/ 424199 w 1502372"/>
              <a:gd name="connsiteY3" fmla="*/ 28665 h 1771802"/>
              <a:gd name="connsiteX0" fmla="*/ 1502372 w 1502372"/>
              <a:gd name="connsiteY0" fmla="*/ 1686989 h 1737914"/>
              <a:gd name="connsiteX1" fmla="*/ 178539 w 1502372"/>
              <a:gd name="connsiteY1" fmla="*/ 1567140 h 1737914"/>
              <a:gd name="connsiteX2" fmla="*/ 83005 w 1502372"/>
              <a:gd name="connsiteY2" fmla="*/ 208874 h 1737914"/>
              <a:gd name="connsiteX3" fmla="*/ 424199 w 1502372"/>
              <a:gd name="connsiteY3" fmla="*/ 0 h 1737914"/>
              <a:gd name="connsiteX0" fmla="*/ 1511097 w 1511097"/>
              <a:gd name="connsiteY0" fmla="*/ 1686989 h 1738945"/>
              <a:gd name="connsiteX1" fmla="*/ 187264 w 1511097"/>
              <a:gd name="connsiteY1" fmla="*/ 1567140 h 1738945"/>
              <a:gd name="connsiteX2" fmla="*/ 78082 w 1511097"/>
              <a:gd name="connsiteY2" fmla="*/ 191069 h 1738945"/>
              <a:gd name="connsiteX3" fmla="*/ 432924 w 1511097"/>
              <a:gd name="connsiteY3" fmla="*/ 0 h 1738945"/>
              <a:gd name="connsiteX0" fmla="*/ 1483484 w 1483484"/>
              <a:gd name="connsiteY0" fmla="*/ 1686989 h 1706808"/>
              <a:gd name="connsiteX1" fmla="*/ 159651 w 1483484"/>
              <a:gd name="connsiteY1" fmla="*/ 1460313 h 1706808"/>
              <a:gd name="connsiteX2" fmla="*/ 50469 w 1483484"/>
              <a:gd name="connsiteY2" fmla="*/ 191069 h 1706808"/>
              <a:gd name="connsiteX3" fmla="*/ 405311 w 1483484"/>
              <a:gd name="connsiteY3" fmla="*/ 0 h 170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3484" h="1706808">
                <a:moveTo>
                  <a:pt x="1483484" y="1686989"/>
                </a:moveTo>
                <a:cubicBezTo>
                  <a:pt x="951220" y="1734757"/>
                  <a:pt x="398487" y="1709633"/>
                  <a:pt x="159651" y="1460313"/>
                </a:cubicBezTo>
                <a:cubicBezTo>
                  <a:pt x="-79185" y="1210993"/>
                  <a:pt x="9526" y="434454"/>
                  <a:pt x="50469" y="191069"/>
                </a:cubicBezTo>
                <a:cubicBezTo>
                  <a:pt x="91412" y="-52316"/>
                  <a:pt x="332523" y="27295"/>
                  <a:pt x="405311" y="0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37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ad2.whstatic.com/images/thumb/c/c0/Multiply-Factorials-Step-3Bullet1.jpg/670px-Multiply-Factorials-Step-3Bulle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55" y="990600"/>
            <a:ext cx="4276118" cy="3210280"/>
          </a:xfrm>
          <a:prstGeom prst="roundRect">
            <a:avLst>
              <a:gd name="adj" fmla="val 16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36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97024" y="4753797"/>
            <a:ext cx="8840788" cy="739552"/>
          </a:xfrm>
          <a:noFill/>
          <a:ln/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/>
              <a:t>Calculating Factorial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96016" y="5529366"/>
            <a:ext cx="8841796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077836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5412" y="1168107"/>
            <a:ext cx="6480175" cy="25656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Loop</a:t>
            </a:r>
            <a:endParaRPr lang="bg-BG" dirty="0"/>
          </a:p>
        </p:txBody>
      </p:sp>
      <p:pic>
        <p:nvPicPr>
          <p:cNvPr id="63489" name="Picture 1" descr="C:\Trash\infinity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54361" y="4105276"/>
            <a:ext cx="5562600" cy="21431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3226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Do-While Loop</a:t>
            </a:r>
            <a:endParaRPr lang="bg-BG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Another </a:t>
            </a:r>
            <a:r>
              <a:rPr lang="en-US" dirty="0" smtClean="0"/>
              <a:t>classical loop </a:t>
            </a:r>
            <a:r>
              <a:rPr lang="en-US" dirty="0"/>
              <a:t>structure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The block of statements is repeated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While the boolean loop condition holds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loop is executed at least once</a:t>
            </a:r>
            <a:endParaRPr lang="en-US" dirty="0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1452565" y="1981200"/>
            <a:ext cx="913764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426083"/>
            <a:ext cx="1700931" cy="17192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40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</a:t>
            </a:r>
            <a:r>
              <a:rPr lang="en-US" dirty="0" smtClean="0"/>
              <a:t>Statement: How It Works?</a:t>
            </a:r>
            <a:endParaRPr lang="bg-BG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09130" y="1143000"/>
            <a:ext cx="6426301" cy="5318484"/>
            <a:chOff x="695940" y="1952527"/>
            <a:chExt cx="4663982" cy="3865851"/>
          </a:xfrm>
        </p:grpSpPr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4548437" y="3276599"/>
              <a:ext cx="705945" cy="3355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95940" y="3987800"/>
              <a:ext cx="3887787" cy="1165729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638518" y="3390900"/>
              <a:ext cx="0" cy="5969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381648" y="2667000"/>
              <a:ext cx="2519362" cy="7191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 smtClean="0"/>
                <a:t>statements</a:t>
              </a:r>
              <a:endParaRPr lang="bg-BG" dirty="0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636948" y="5156741"/>
              <a:ext cx="0" cy="661637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714972" y="5261257"/>
              <a:ext cx="894877" cy="3355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638518" y="1952527"/>
              <a:ext cx="0" cy="704948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566739" y="4568074"/>
              <a:ext cx="792953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5350704" y="2290659"/>
              <a:ext cx="0" cy="2287334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 flipV="1">
              <a:off x="2656788" y="2295964"/>
              <a:ext cx="2703134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245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60812" y="1533527"/>
            <a:ext cx="4495800" cy="1734697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60812" y="3395766"/>
            <a:ext cx="4495800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59394" name="Picture 2" descr="C:\Trash\spiral2.png"/>
          <p:cNvPicPr>
            <a:picLocks noChangeAspect="1" noChangeArrowheads="1"/>
          </p:cNvPicPr>
          <p:nvPr/>
        </p:nvPicPr>
        <p:blipFill rotWithShape="1">
          <a:blip r:embed="rId3" cstate="screen"/>
          <a:srcRect l="5262" t="7027" r="6638" b="7027"/>
          <a:stretch/>
        </p:blipFill>
        <p:spPr bwMode="auto">
          <a:xfrm rot="1185579">
            <a:off x="450547" y="3557172"/>
            <a:ext cx="4354084" cy="252823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84" y="3429000"/>
            <a:ext cx="3454128" cy="2912687"/>
          </a:xfrm>
          <a:prstGeom prst="rect">
            <a:avLst/>
          </a:prstGeom>
          <a:effectLst>
            <a:glow rad="63500">
              <a:schemeClr val="bg1">
                <a:lumMod val="50000"/>
                <a:lumOff val="50000"/>
                <a:alpha val="5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29574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 Factorial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838200" y="1199376"/>
            <a:ext cx="10514012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numberAsString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n = Convert.ToInt32(numberAsString);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factorial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factorial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while (n &gt;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Console.WriteLine("n! = " + factorial);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http://www.itechsociety.com/wp-content/uploads/2010/10/figure1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362200"/>
            <a:ext cx="2286000" cy="3608173"/>
          </a:xfrm>
          <a:prstGeom prst="roundRect">
            <a:avLst>
              <a:gd name="adj" fmla="val 29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40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What is a Loop?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Loops in C#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/>
              <a:t> </a:t>
            </a:r>
            <a:r>
              <a:rPr lang="en-US" dirty="0"/>
              <a:t>loops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Special loop operators</a:t>
            </a:r>
          </a:p>
          <a:p>
            <a:pPr marL="703263" lvl="1" indent="-355600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514350" indent="-51435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18" y="1019689"/>
            <a:ext cx="2478294" cy="24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09" y="4039984"/>
            <a:ext cx="2088512" cy="2106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685800" y="1416308"/>
            <a:ext cx="108188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System.Numerics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1000;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factorial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factorial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Console.WriteLine("n! = " + factorial);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915816" y="1699196"/>
            <a:ext cx="5750596" cy="1055608"/>
          </a:xfrm>
          <a:prstGeom prst="wedgeRoundRectCallout">
            <a:avLst>
              <a:gd name="adj1" fmla="val -61658"/>
              <a:gd name="adj2" fmla="val -521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Don't forget to add a reference to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System.Numerics.dll</a:t>
            </a:r>
            <a:r>
              <a:rPr lang="en-US" sz="3000" noProof="1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8815" y="40341"/>
            <a:ext cx="94107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Factorial with </a:t>
            </a:r>
            <a:r>
              <a:rPr lang="en-US" noProof="1"/>
              <a:t>BigInteger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45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371890" y="1388763"/>
            <a:ext cx="9290048" cy="940203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Factorial 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...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405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6321" name="Picture 1" descr="C:\Trash\spiral3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46512" y="3179217"/>
            <a:ext cx="4327740" cy="3221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97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</a:t>
            </a:r>
            <a:r>
              <a:rPr lang="en-US" noProof="1" smtClean="0"/>
              <a:t>integers in </a:t>
            </a:r>
            <a:r>
              <a:rPr lang="en-US" noProof="1"/>
              <a:t>the interval 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noProof="1"/>
              <a:t>..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noProof="1"/>
              <a:t>]: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 Integers [N</a:t>
            </a:r>
            <a:r>
              <a:rPr lang="en-US" dirty="0"/>
              <a:t>..M] – Example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77866" y="2057400"/>
            <a:ext cx="10826746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product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*=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Console.WriteLine("product[{0}..{1}] = {2}", n, m, product);</a:t>
            </a:r>
          </a:p>
        </p:txBody>
      </p:sp>
    </p:spTree>
    <p:extLst>
      <p:ext uri="{BB962C8B-B14F-4D97-AF65-F5344CB8AC3E}">
        <p14:creationId xmlns:p14="http://schemas.microsoft.com/office/powerpoint/2010/main" val="3561438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77974" y="1237103"/>
            <a:ext cx="8859838" cy="1734697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/>
              <a:t>Product of </a:t>
            </a:r>
            <a:r>
              <a:rPr lang="en-US" noProof="1" smtClean="0"/>
              <a:t>the Integers</a:t>
            </a:r>
            <a:br>
              <a:rPr lang="en-US" noProof="1" smtClean="0"/>
            </a:br>
            <a:r>
              <a:rPr lang="en-US" noProof="1" smtClean="0"/>
              <a:t>in </a:t>
            </a:r>
            <a:r>
              <a:rPr lang="en-US" noProof="1"/>
              <a:t>the Interval [n..m]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30147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3250" name="Picture 2" descr="http://www.jpowered.com/graph_chart_collection/graph-images/bar-chart-vertical.gif"/>
          <p:cNvPicPr>
            <a:picLocks noChangeAspect="1" noChangeArrowheads="1"/>
          </p:cNvPicPr>
          <p:nvPr/>
        </p:nvPicPr>
        <p:blipFill>
          <a:blip r:embed="rId3" cstate="screen">
            <a:lum contrast="-10000"/>
          </a:blip>
          <a:srcRect l="9639" r="2410" b="2702"/>
          <a:stretch>
            <a:fillRect/>
          </a:stretch>
        </p:blipFill>
        <p:spPr bwMode="auto">
          <a:xfrm>
            <a:off x="3277131" y="3810002"/>
            <a:ext cx="5408081" cy="2666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1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807200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Loops</a:t>
            </a:r>
            <a:endParaRPr lang="bg-BG" dirty="0"/>
          </a:p>
        </p:txBody>
      </p:sp>
      <p:pic>
        <p:nvPicPr>
          <p:cNvPr id="51203" name="Picture 3" descr="C:\Trash\cycle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17812" y="3429000"/>
            <a:ext cx="6324600" cy="257451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2751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</a:t>
            </a:r>
            <a:r>
              <a:rPr lang="en-US" dirty="0" smtClean="0"/>
              <a:t>loop syntax </a:t>
            </a:r>
            <a:r>
              <a:rPr lang="en-US" dirty="0"/>
              <a:t>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Consists </a:t>
            </a:r>
            <a:r>
              <a:rPr lang="en-US" dirty="0"/>
              <a:t>of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</a:t>
            </a:r>
            <a:r>
              <a:rPr lang="en-US" dirty="0"/>
              <a:t>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dirty="0"/>
              <a:t> block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349501" y="1783140"/>
            <a:ext cx="7489825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0000"/>
            <a:ext cx="11804822" cy="2911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initialization expression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</a:t>
            </a:r>
            <a:r>
              <a:rPr lang="en-US" dirty="0"/>
              <a:t>once, just before the loop is </a:t>
            </a:r>
            <a:r>
              <a:rPr lang="en-US" dirty="0" smtClean="0"/>
              <a:t>entered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Like it is out of the loop, just before it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Typically used </a:t>
            </a:r>
            <a:r>
              <a:rPr lang="en-US" dirty="0"/>
              <a:t>to declare a counter variable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Initialization Expression</a:t>
            </a: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...; ...)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(out of scope)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13012" y="1439614"/>
            <a:ext cx="2756562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99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7960"/>
            <a:ext cx="11804822" cy="2835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 expression </a:t>
            </a:r>
            <a:r>
              <a:rPr lang="en-US" dirty="0" smtClean="0"/>
              <a:t>is evaluated before </a:t>
            </a:r>
            <a:r>
              <a:rPr lang="en-US" dirty="0"/>
              <a:t>each </a:t>
            </a:r>
            <a:r>
              <a:rPr lang="en-US" dirty="0" smtClean="0"/>
              <a:t>loop iteration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the loop body is </a:t>
            </a:r>
            <a:r>
              <a:rPr lang="en-US" dirty="0" smtClean="0"/>
              <a:t>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, the </a:t>
            </a:r>
            <a:r>
              <a:rPr lang="en-US" dirty="0" smtClean="0"/>
              <a:t>loop finishes (and the loop </a:t>
            </a:r>
            <a:r>
              <a:rPr lang="en-US" dirty="0"/>
              <a:t>body is </a:t>
            </a:r>
            <a:r>
              <a:rPr lang="en-US" dirty="0" smtClean="0"/>
              <a:t>skipped)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Used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 condition</a:t>
            </a:r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Expression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&lt; 10;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(out of scope)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19050" y="1439614"/>
            <a:ext cx="2375562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96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3817960"/>
            <a:ext cx="11804822" cy="28352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update expression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at each iteration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</a:t>
            </a:r>
            <a:r>
              <a:rPr lang="en-US" dirty="0"/>
              <a:t> the body of the loop is finished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used to update the </a:t>
            </a:r>
            <a:r>
              <a:rPr lang="en-US" dirty="0" smtClean="0"/>
              <a:t>loop counter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Can update multiple variables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Update Expression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2411" y="1336119"/>
            <a:ext cx="9144002" cy="2218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0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&lt; 10; number++)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(out of scope)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94612" y="1439614"/>
            <a:ext cx="1564944" cy="4380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89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349500" y="1572849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5802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45058" name="Picture 2" descr="http://kenmurphy.typepad.com/.a/6a00d83453d52569e20115712f8ddd970c-350wi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351212" y="3600450"/>
            <a:ext cx="5334000" cy="249555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4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Loop: Definition</a:t>
            </a:r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0" lang="en-US" dirty="0"/>
              <a:t>A </a:t>
            </a:r>
            <a:r>
              <a:rPr kumimoji="0" lang="en-US" dirty="0">
                <a:solidFill>
                  <a:schemeClr val="tx2">
                    <a:lumMod val="75000"/>
                  </a:schemeClr>
                </a:solidFill>
              </a:rPr>
              <a:t>loop </a:t>
            </a:r>
            <a:r>
              <a:rPr kumimoji="0" lang="en-US" dirty="0"/>
              <a:t>is a </a:t>
            </a:r>
            <a:r>
              <a:rPr kumimoji="0" lang="en-US" dirty="0" smtClean="0"/>
              <a:t>control statement that repeats the execution </a:t>
            </a:r>
            <a:r>
              <a:rPr kumimoji="0" lang="en-US" dirty="0"/>
              <a:t>of a block of </a:t>
            </a:r>
            <a:r>
              <a:rPr kumimoji="0" lang="en-US" dirty="0" smtClean="0"/>
              <a:t>statements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kumimoji="0" lang="en-US" dirty="0"/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fixed </a:t>
            </a:r>
            <a:r>
              <a:rPr kumimoji="0" lang="en-US" dirty="0"/>
              <a:t>number of times</a:t>
            </a:r>
          </a:p>
          <a:p>
            <a:pPr lvl="1">
              <a:lnSpc>
                <a:spcPct val="110000"/>
              </a:lnSpc>
            </a:pPr>
            <a:r>
              <a:rPr kumimoji="0" lang="en-US" dirty="0"/>
              <a:t>May execute </a:t>
            </a:r>
            <a:r>
              <a:rPr kumimoji="0" lang="en-US" dirty="0" smtClean="0"/>
              <a:t>a code block </a:t>
            </a:r>
            <a:r>
              <a:rPr kumimoji="0" lang="en-US" dirty="0"/>
              <a:t>while given condition </a:t>
            </a:r>
            <a:r>
              <a:rPr kumimoji="0" lang="en-US" dirty="0" smtClean="0"/>
              <a:t>holds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May execute a code block for each member of a collection</a:t>
            </a:r>
            <a:endParaRPr kumimoji="0"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Loops that </a:t>
            </a:r>
            <a:r>
              <a:rPr lang="en-US" dirty="0"/>
              <a:t>never </a:t>
            </a:r>
            <a:r>
              <a:rPr lang="en-US" dirty="0" smtClean="0"/>
              <a:t>end are </a:t>
            </a:r>
            <a:r>
              <a:rPr lang="en-US" dirty="0"/>
              <a:t>called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infinite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loops</a:t>
            </a:r>
            <a:endParaRPr kumimoji="0"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814417" y="2087940"/>
            <a:ext cx="3721277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files.softicons.com/download/system-icons/web0.2ama-icons-by-chrfb/png/256x256/Toolbar%20-%20Lo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150311"/>
            <a:ext cx="1444917" cy="14449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77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to print the numbers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 smtClean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 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5839" y="1981200"/>
            <a:ext cx="101949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Console.Write(number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8815" y="3703638"/>
            <a:ext cx="10172797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A simple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-loop to calculate n!: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04889" y="4461808"/>
            <a:ext cx="1019492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61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complex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 </a:t>
            </a:r>
            <a:r>
              <a:rPr lang="en-US" dirty="0"/>
              <a:t>could have several counter variables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 Loop – Example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87436" y="1935540"/>
            <a:ext cx="10036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&lt;= 128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i * 2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nn-NO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i</a:t>
            </a: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Console.WriteLine("i={0}, sum={1}", i, sum);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87436" y="4385608"/>
            <a:ext cx="10036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i=1, sum=1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i=2, sum=3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i=4, sum=7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i=8, sum=15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88815" y="3627438"/>
            <a:ext cx="10172797" cy="63976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Result: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4702800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For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563880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http://www.jrcompton.com/photos/6_flags/2629-looping-the-wav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27412" y="990600"/>
            <a:ext cx="5181600" cy="3429000"/>
          </a:xfrm>
          <a:prstGeom prst="roundRect">
            <a:avLst>
              <a:gd name="adj" fmla="val 5927"/>
            </a:avLst>
          </a:prstGeom>
        </p:spPr>
      </p:pic>
    </p:spTree>
    <p:extLst>
      <p:ext uri="{BB962C8B-B14F-4D97-AF65-F5344CB8AC3E}">
        <p14:creationId xmlns:p14="http://schemas.microsoft.com/office/powerpoint/2010/main" val="354084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N^M – Example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812" y="1112838"/>
            <a:ext cx="11125200" cy="639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/>
              <a:t> to power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 (denoted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n^m</a:t>
            </a:r>
            <a:r>
              <a:rPr lang="en-US" dirty="0" smtClean="0"/>
              <a:t>):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1141415" y="2000339"/>
            <a:ext cx="9905998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i=0; i&lt;m;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Console.WriteLine("n^m = " + 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344249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N^M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3516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41986" name="Picture 2" descr="http://www.bathsheba.com/math/borromean/borromean_fron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65512" y="3464142"/>
            <a:ext cx="5105400" cy="2784258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5930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bypasses the </a:t>
            </a:r>
            <a:r>
              <a:rPr lang="en-US" dirty="0"/>
              <a:t>iteration of the inner-most </a:t>
            </a:r>
            <a:r>
              <a:rPr lang="en-US" dirty="0" smtClean="0"/>
              <a:t>loop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dirty="0" smtClean="0"/>
              <a:t>sum all odd </a:t>
            </a:r>
            <a:r>
              <a:rPr lang="en-US" dirty="0"/>
              <a:t>numbers </a:t>
            </a:r>
            <a:r>
              <a:rPr lang="en-US" dirty="0" smtClean="0"/>
              <a:t>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</a:t>
            </a:r>
            <a:r>
              <a:rPr lang="en-US" dirty="0" smtClean="0"/>
              <a:t>, </a:t>
            </a:r>
            <a:r>
              <a:rPr lang="en-US" dirty="0"/>
              <a:t>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Operator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993778" y="2514600"/>
            <a:ext cx="10129834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continue;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i;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= {0}", sum);</a:t>
            </a:r>
          </a:p>
        </p:txBody>
      </p:sp>
      <p:sp>
        <p:nvSpPr>
          <p:cNvPr id="3" name="Freeform 2"/>
          <p:cNvSpPr/>
          <p:nvPr/>
        </p:nvSpPr>
        <p:spPr>
          <a:xfrm>
            <a:off x="492659" y="3425136"/>
            <a:ext cx="1418028" cy="1451664"/>
          </a:xfrm>
          <a:custGeom>
            <a:avLst/>
            <a:gdLst>
              <a:gd name="connsiteX0" fmla="*/ 1375039 w 1375039"/>
              <a:gd name="connsiteY0" fmla="*/ 1594446 h 1728398"/>
              <a:gd name="connsiteX1" fmla="*/ 146740 w 1375039"/>
              <a:gd name="connsiteY1" fmla="*/ 1594446 h 1728398"/>
              <a:gd name="connsiteX2" fmla="*/ 64854 w 1375039"/>
              <a:gd name="connsiteY2" fmla="*/ 202374 h 1728398"/>
              <a:gd name="connsiteX3" fmla="*/ 528878 w 1375039"/>
              <a:gd name="connsiteY3" fmla="*/ 11305 h 1728398"/>
              <a:gd name="connsiteX4" fmla="*/ 501582 w 1375039"/>
              <a:gd name="connsiteY4" fmla="*/ 38601 h 1728398"/>
              <a:gd name="connsiteX0" fmla="*/ 1375039 w 1375039"/>
              <a:gd name="connsiteY0" fmla="*/ 1594446 h 1712612"/>
              <a:gd name="connsiteX1" fmla="*/ 146740 w 1375039"/>
              <a:gd name="connsiteY1" fmla="*/ 1594446 h 1712612"/>
              <a:gd name="connsiteX2" fmla="*/ 64854 w 1375039"/>
              <a:gd name="connsiteY2" fmla="*/ 202374 h 1712612"/>
              <a:gd name="connsiteX3" fmla="*/ 528878 w 1375039"/>
              <a:gd name="connsiteY3" fmla="*/ 11305 h 1712612"/>
              <a:gd name="connsiteX4" fmla="*/ 501582 w 1375039"/>
              <a:gd name="connsiteY4" fmla="*/ 38601 h 1712612"/>
              <a:gd name="connsiteX0" fmla="*/ 1408226 w 1408226"/>
              <a:gd name="connsiteY0" fmla="*/ 1594446 h 1644942"/>
              <a:gd name="connsiteX1" fmla="*/ 125336 w 1408226"/>
              <a:gd name="connsiteY1" fmla="*/ 1471616 h 1644942"/>
              <a:gd name="connsiteX2" fmla="*/ 98041 w 1408226"/>
              <a:gd name="connsiteY2" fmla="*/ 202374 h 1644942"/>
              <a:gd name="connsiteX3" fmla="*/ 562065 w 1408226"/>
              <a:gd name="connsiteY3" fmla="*/ 11305 h 1644942"/>
              <a:gd name="connsiteX4" fmla="*/ 534769 w 1408226"/>
              <a:gd name="connsiteY4" fmla="*/ 38601 h 1644942"/>
              <a:gd name="connsiteX0" fmla="*/ 1382772 w 1382772"/>
              <a:gd name="connsiteY0" fmla="*/ 1594446 h 1644942"/>
              <a:gd name="connsiteX1" fmla="*/ 140825 w 1382772"/>
              <a:gd name="connsiteY1" fmla="*/ 1471616 h 1644942"/>
              <a:gd name="connsiteX2" fmla="*/ 72587 w 1382772"/>
              <a:gd name="connsiteY2" fmla="*/ 202374 h 1644942"/>
              <a:gd name="connsiteX3" fmla="*/ 536611 w 1382772"/>
              <a:gd name="connsiteY3" fmla="*/ 11305 h 1644942"/>
              <a:gd name="connsiteX4" fmla="*/ 509315 w 1382772"/>
              <a:gd name="connsiteY4" fmla="*/ 38601 h 1644942"/>
              <a:gd name="connsiteX0" fmla="*/ 1223212 w 1223212"/>
              <a:gd name="connsiteY0" fmla="*/ 1662685 h 1694616"/>
              <a:gd name="connsiteX1" fmla="*/ 131390 w 1223212"/>
              <a:gd name="connsiteY1" fmla="*/ 1471616 h 1694616"/>
              <a:gd name="connsiteX2" fmla="*/ 63152 w 1223212"/>
              <a:gd name="connsiteY2" fmla="*/ 202374 h 1694616"/>
              <a:gd name="connsiteX3" fmla="*/ 527176 w 1223212"/>
              <a:gd name="connsiteY3" fmla="*/ 11305 h 1694616"/>
              <a:gd name="connsiteX4" fmla="*/ 499880 w 1223212"/>
              <a:gd name="connsiteY4" fmla="*/ 38601 h 1694616"/>
              <a:gd name="connsiteX0" fmla="*/ 1223212 w 1223212"/>
              <a:gd name="connsiteY0" fmla="*/ 1662685 h 1670426"/>
              <a:gd name="connsiteX1" fmla="*/ 131390 w 1223212"/>
              <a:gd name="connsiteY1" fmla="*/ 1471616 h 1670426"/>
              <a:gd name="connsiteX2" fmla="*/ 63152 w 1223212"/>
              <a:gd name="connsiteY2" fmla="*/ 202374 h 1670426"/>
              <a:gd name="connsiteX3" fmla="*/ 527176 w 1223212"/>
              <a:gd name="connsiteY3" fmla="*/ 11305 h 1670426"/>
              <a:gd name="connsiteX4" fmla="*/ 499880 w 1223212"/>
              <a:gd name="connsiteY4" fmla="*/ 38601 h 1670426"/>
              <a:gd name="connsiteX0" fmla="*/ 1223212 w 1223212"/>
              <a:gd name="connsiteY0" fmla="*/ 1662685 h 1688562"/>
              <a:gd name="connsiteX1" fmla="*/ 131390 w 1223212"/>
              <a:gd name="connsiteY1" fmla="*/ 1471616 h 1688562"/>
              <a:gd name="connsiteX2" fmla="*/ 63152 w 1223212"/>
              <a:gd name="connsiteY2" fmla="*/ 202374 h 1688562"/>
              <a:gd name="connsiteX3" fmla="*/ 527176 w 1223212"/>
              <a:gd name="connsiteY3" fmla="*/ 11305 h 1688562"/>
              <a:gd name="connsiteX4" fmla="*/ 499880 w 1223212"/>
              <a:gd name="connsiteY4" fmla="*/ 38601 h 1688562"/>
              <a:gd name="connsiteX0" fmla="*/ 1397297 w 1397297"/>
              <a:gd name="connsiteY0" fmla="*/ 1662685 h 1688562"/>
              <a:gd name="connsiteX1" fmla="*/ 141702 w 1397297"/>
              <a:gd name="connsiteY1" fmla="*/ 1471616 h 1688562"/>
              <a:gd name="connsiteX2" fmla="*/ 73464 w 1397297"/>
              <a:gd name="connsiteY2" fmla="*/ 202374 h 1688562"/>
              <a:gd name="connsiteX3" fmla="*/ 537488 w 1397297"/>
              <a:gd name="connsiteY3" fmla="*/ 11305 h 1688562"/>
              <a:gd name="connsiteX4" fmla="*/ 510192 w 1397297"/>
              <a:gd name="connsiteY4" fmla="*/ 38601 h 1688562"/>
              <a:gd name="connsiteX0" fmla="*/ 1418028 w 1418028"/>
              <a:gd name="connsiteY0" fmla="*/ 1662685 h 1688562"/>
              <a:gd name="connsiteX1" fmla="*/ 162433 w 1418028"/>
              <a:gd name="connsiteY1" fmla="*/ 1471616 h 1688562"/>
              <a:gd name="connsiteX2" fmla="*/ 94195 w 1418028"/>
              <a:gd name="connsiteY2" fmla="*/ 202374 h 1688562"/>
              <a:gd name="connsiteX3" fmla="*/ 558219 w 1418028"/>
              <a:gd name="connsiteY3" fmla="*/ 11305 h 1688562"/>
              <a:gd name="connsiteX4" fmla="*/ 530923 w 1418028"/>
              <a:gd name="connsiteY4" fmla="*/ 38601 h 1688562"/>
              <a:gd name="connsiteX0" fmla="*/ 1418028 w 1418028"/>
              <a:gd name="connsiteY0" fmla="*/ 1651381 h 1677258"/>
              <a:gd name="connsiteX1" fmla="*/ 162433 w 1418028"/>
              <a:gd name="connsiteY1" fmla="*/ 1460312 h 1677258"/>
              <a:gd name="connsiteX2" fmla="*/ 94195 w 1418028"/>
              <a:gd name="connsiteY2" fmla="*/ 191070 h 1677258"/>
              <a:gd name="connsiteX3" fmla="*/ 558219 w 1418028"/>
              <a:gd name="connsiteY3" fmla="*/ 1 h 16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28" h="1677258">
                <a:moveTo>
                  <a:pt x="1418028" y="1651381"/>
                </a:moveTo>
                <a:cubicBezTo>
                  <a:pt x="885764" y="1699149"/>
                  <a:pt x="383072" y="1703697"/>
                  <a:pt x="162433" y="1460312"/>
                </a:cubicBezTo>
                <a:cubicBezTo>
                  <a:pt x="-58206" y="1216927"/>
                  <a:pt x="-26360" y="450224"/>
                  <a:pt x="94195" y="191070"/>
                </a:cubicBezTo>
                <a:cubicBezTo>
                  <a:pt x="214750" y="-68084"/>
                  <a:pt x="485431" y="27296"/>
                  <a:pt x="558219" y="1"/>
                </a:cubicBezTo>
              </a:path>
            </a:pathLst>
          </a:cu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52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17612" y="1905000"/>
            <a:ext cx="9601200" cy="9525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Using 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6600" y="2878081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38914" name="Picture 2" descr="http://www.careercoachdirect.com/images/ar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56012" y="4067176"/>
            <a:ext cx="4724400" cy="2028825"/>
          </a:xfrm>
          <a:prstGeom prst="roundRect">
            <a:avLst>
              <a:gd name="adj" fmla="val 77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030391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499824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38816" y="2557566"/>
            <a:ext cx="9756196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 smtClean="0">
                <a:solidFill>
                  <a:schemeClr val="accent1"/>
                </a:solidFill>
              </a:rPr>
              <a:t>Iterating </a:t>
            </a:r>
            <a:r>
              <a:rPr lang="en-US" sz="4000" spc="200" dirty="0">
                <a:solidFill>
                  <a:schemeClr val="accent1"/>
                </a:solidFill>
              </a:rPr>
              <a:t>over a Collection</a:t>
            </a:r>
          </a:p>
        </p:txBody>
      </p:sp>
      <p:pic>
        <p:nvPicPr>
          <p:cNvPr id="9218" name="Picture 2" descr="http://www.jotero.com/bilder/paracloud/gem/sheba_paracloud_jotero_2_iteration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8812" y="3486150"/>
            <a:ext cx="5638800" cy="3067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765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loop </a:t>
            </a:r>
            <a:r>
              <a:rPr lang="en-US" dirty="0" smtClean="0"/>
              <a:t>syntax </a:t>
            </a:r>
            <a:r>
              <a:rPr lang="en-US" dirty="0"/>
              <a:t>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Iterates over all the elements of a collection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 smtClean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list, array or other group of elements of the same type</a:t>
            </a:r>
            <a:endParaRPr lang="bg-BG" dirty="0"/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For-Each Loops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1217615" y="1905000"/>
            <a:ext cx="975359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element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collection)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33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loop iterates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over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array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day names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The variable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takes all its values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Inside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loop we cannot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modify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current item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/>
              <a:t> Loop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989012" y="1905000"/>
            <a:ext cx="102108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"Monday", "Tuesday", "Wednesday", "Thursday",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"Friday", "Saturday", "Sunday"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day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days)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66882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6484" y="2546996"/>
            <a:ext cx="7977928" cy="1339204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Repeating a Statement While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Certain Condition Holds</a:t>
            </a:r>
            <a:endParaRPr lang="en-US" dirty="0"/>
          </a:p>
        </p:txBody>
      </p:sp>
      <p:pic>
        <p:nvPicPr>
          <p:cNvPr id="79874" name="Picture 2" descr="http://www.practicalbiology.org/data/images/originals/technology-15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6412" y="4191000"/>
            <a:ext cx="5943600" cy="19050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0979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584347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529872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http://dtv.was.demoscene.tv/was/app/demoscenetv/14/25796_1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40205"/>
              </a:clrFrom>
              <a:clrTo>
                <a:srgbClr val="04020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92601">
            <a:off x="2741612" y="3627136"/>
            <a:ext cx="7010400" cy="251460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70385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49500" y="1340475"/>
            <a:ext cx="7345362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15016" y="2405166"/>
            <a:ext cx="9603796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>
                <a:solidFill>
                  <a:schemeClr val="accent1"/>
                </a:solidFill>
              </a:rPr>
              <a:t>Using </a:t>
            </a:r>
            <a:r>
              <a:rPr lang="en-US" sz="4000" spc="200" smtClean="0">
                <a:solidFill>
                  <a:schemeClr val="accent1"/>
                </a:solidFill>
              </a:rPr>
              <a:t>a Loop </a:t>
            </a:r>
            <a:r>
              <a:rPr lang="en-US" sz="4000" spc="200" dirty="0">
                <a:solidFill>
                  <a:schemeClr val="accent1"/>
                </a:solidFill>
              </a:rPr>
              <a:t>Inside a Loop</a:t>
            </a:r>
          </a:p>
        </p:txBody>
      </p:sp>
      <p:pic>
        <p:nvPicPr>
          <p:cNvPr id="36868" name="Picture 4" descr="http://www.cruzio.com/images/comprofiler/plug_profilegallery/9670/pg_133432938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56112" y="3505201"/>
            <a:ext cx="3124200" cy="283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1980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 composition of loops is called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loop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loop inside another loop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Nested Loop?</a:t>
            </a:r>
            <a:endParaRPr lang="bg-BG"/>
          </a:p>
        </p:txBody>
      </p:sp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1180306" y="2819400"/>
            <a:ext cx="9825036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	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42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350000"/>
            <a:ext cx="734536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4508" y="2357381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33793" name="Picture 1" descr="C:\Trash\ring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17438" y="3352801"/>
            <a:ext cx="2986675" cy="3000375"/>
          </a:xfrm>
          <a:prstGeom prst="roundRect">
            <a:avLst>
              <a:gd name="adj" fmla="val 1575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68968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</a:t>
            </a:r>
            <a:r>
              <a:rPr lang="en-US" dirty="0" smtClean="0"/>
              <a:t>the following triangle of numbers:</a:t>
            </a:r>
            <a:endParaRPr lang="en-US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 – Example</a:t>
            </a:r>
            <a:endParaRPr lang="bg-BG"/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3148754" y="2209800"/>
            <a:ext cx="843205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row = 1; row &lt;=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column = 1; column &lt;= row;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",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31812" y="2743200"/>
            <a:ext cx="2235942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1 2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lvl="2">
              <a:lnSpc>
                <a:spcPct val="120000"/>
              </a:lnSpc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1 2 3 … n</a:t>
            </a:r>
            <a:endParaRPr lang="bg-BG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34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9500" y="1428067"/>
            <a:ext cx="7345362" cy="941082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Triangle of Numbers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4508" y="24278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30722" name="Picture 2" descr="http://tkecleveland.com/Triangles_interlocking_hi-re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13212" y="3429000"/>
            <a:ext cx="3810000" cy="2863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5633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Primes in the Range [N … </a:t>
            </a:r>
            <a:r>
              <a:rPr lang="en-US" noProof="1"/>
              <a:t>M]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35028" y="1066800"/>
            <a:ext cx="10517184" cy="549054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n; number &lt;= m;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prime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divider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maxDivider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Math.Sqrt(number);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while (divider &lt;=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maxDivider)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(number % divider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prime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divider++;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(prime)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", number);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http://i.livescience.com/images/i/000/050/707/i02/primes.jpg?13690881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17" y="3581400"/>
            <a:ext cx="4718174" cy="1895475"/>
          </a:xfrm>
          <a:prstGeom prst="roundRect">
            <a:avLst>
              <a:gd name="adj" fmla="val 442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9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54150" y="1524000"/>
            <a:ext cx="9136062" cy="10287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Primes in </a:t>
            </a:r>
            <a:r>
              <a:rPr lang="en-US" dirty="0" smtClean="0"/>
              <a:t>the Range </a:t>
            </a:r>
            <a:r>
              <a:rPr lang="en-US" dirty="0"/>
              <a:t>[n, m]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6600" y="2504030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7650" name="Picture 2" descr="http://www.whitecraneeducation.com/images/general/numbers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89212" y="3429000"/>
            <a:ext cx="6858000" cy="27432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5087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Jump Statements</a:t>
            </a:r>
            <a:endParaRPr lang="bg-BG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Jump statements are: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How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woks?</a:t>
            </a:r>
            <a:endParaRPr lang="en-US" noProof="1"/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  <a:r>
              <a:rPr lang="en-US" noProof="1"/>
              <a:t> loops jumps to the test expression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noProof="1"/>
              <a:t> loops jumps to the update expression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</a:t>
            </a:r>
            <a:r>
              <a:rPr lang="en-US" noProof="1" smtClean="0"/>
              <a:t>the most-inner </a:t>
            </a:r>
            <a:r>
              <a:rPr lang="en-US" noProof="1"/>
              <a:t>loop 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</a:t>
            </a:r>
            <a:r>
              <a:rPr lang="en-US" noProof="1" smtClean="0"/>
              <a:t>from an outer loop </a:t>
            </a:r>
            <a:r>
              <a:rPr lang="en-US" noProof="1"/>
              <a:t>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with a label</a:t>
            </a:r>
            <a:endParaRPr lang="en-US" dirty="0"/>
          </a:p>
          <a:p>
            <a:pPr marL="703263" lvl="1" indent="-355600">
              <a:lnSpc>
                <a:spcPct val="100000"/>
              </a:lnSpc>
            </a:pPr>
            <a:r>
              <a:rPr lang="en-US" dirty="0" smtClean="0"/>
              <a:t>Note: avoid </a:t>
            </a:r>
            <a:r>
              <a:rPr lang="en-US" dirty="0"/>
              <a:t>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 smtClean="0"/>
              <a:t>! (it is considered harmful)</a:t>
            </a:r>
            <a:endParaRPr lang="en-US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73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Jump Statements – Example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2278062" y="1114738"/>
            <a:ext cx="7632700" cy="52860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outerCounter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outer = 0; outer &lt; 10; outer++)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inner = 0; inner &lt; 10; inner++)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% 3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continue;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(outer == 7)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+ outer &gt; 9)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goto breakOut;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outerCounter++;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breakOut:</a:t>
            </a:r>
          </a:p>
        </p:txBody>
      </p:sp>
      <p:sp>
        <p:nvSpPr>
          <p:cNvPr id="545799" name="Freeform 7"/>
          <p:cNvSpPr>
            <a:spLocks/>
          </p:cNvSpPr>
          <p:nvPr/>
        </p:nvSpPr>
        <p:spPr bwMode="auto">
          <a:xfrm>
            <a:off x="5707063" y="2506666"/>
            <a:ext cx="2620963" cy="882650"/>
          </a:xfrm>
          <a:custGeom>
            <a:avLst/>
            <a:gdLst/>
            <a:ahLst/>
            <a:cxnLst>
              <a:cxn ang="0">
                <a:pos x="0" y="487"/>
              </a:cxn>
              <a:cxn ang="0">
                <a:pos x="1106" y="466"/>
              </a:cxn>
              <a:cxn ang="0">
                <a:pos x="1564" y="353"/>
              </a:cxn>
              <a:cxn ang="0">
                <a:pos x="1628" y="0"/>
              </a:cxn>
            </a:cxnLst>
            <a:rect l="0" t="0" r="r" b="b"/>
            <a:pathLst>
              <a:path w="1651" h="488">
                <a:moveTo>
                  <a:pt x="0" y="487"/>
                </a:moveTo>
                <a:cubicBezTo>
                  <a:pt x="186" y="483"/>
                  <a:pt x="845" y="488"/>
                  <a:pt x="1106" y="466"/>
                </a:cubicBezTo>
                <a:cubicBezTo>
                  <a:pt x="1367" y="444"/>
                  <a:pt x="1477" y="431"/>
                  <a:pt x="1564" y="353"/>
                </a:cubicBezTo>
                <a:cubicBezTo>
                  <a:pt x="1651" y="275"/>
                  <a:pt x="1615" y="74"/>
                  <a:pt x="1628" y="0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0" name="Freeform 8"/>
          <p:cNvSpPr>
            <a:spLocks/>
          </p:cNvSpPr>
          <p:nvPr/>
        </p:nvSpPr>
        <p:spPr bwMode="auto">
          <a:xfrm>
            <a:off x="5258707" y="4005942"/>
            <a:ext cx="3017837" cy="137864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1253" y="30"/>
              </a:cxn>
              <a:cxn ang="0">
                <a:pos x="1806" y="189"/>
              </a:cxn>
              <a:cxn ang="0">
                <a:pos x="1805" y="562"/>
              </a:cxn>
              <a:cxn ang="0">
                <a:pos x="1230" y="745"/>
              </a:cxn>
              <a:cxn ang="0">
                <a:pos x="63" y="789"/>
              </a:cxn>
            </a:cxnLst>
            <a:rect l="0" t="0" r="r" b="b"/>
            <a:pathLst>
              <a:path w="1901" h="789">
                <a:moveTo>
                  <a:pt x="0" y="8"/>
                </a:moveTo>
                <a:cubicBezTo>
                  <a:pt x="211" y="12"/>
                  <a:pt x="952" y="0"/>
                  <a:pt x="1253" y="30"/>
                </a:cubicBezTo>
                <a:cubicBezTo>
                  <a:pt x="1554" y="60"/>
                  <a:pt x="1714" y="100"/>
                  <a:pt x="1806" y="189"/>
                </a:cubicBezTo>
                <a:cubicBezTo>
                  <a:pt x="1898" y="278"/>
                  <a:pt x="1901" y="469"/>
                  <a:pt x="1805" y="562"/>
                </a:cubicBezTo>
                <a:cubicBezTo>
                  <a:pt x="1709" y="655"/>
                  <a:pt x="1521" y="707"/>
                  <a:pt x="1230" y="745"/>
                </a:cubicBezTo>
                <a:cubicBezTo>
                  <a:pt x="940" y="783"/>
                  <a:pt x="306" y="780"/>
                  <a:pt x="63" y="78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1" name="Freeform 9"/>
          <p:cNvSpPr>
            <a:spLocks/>
          </p:cNvSpPr>
          <p:nvPr/>
        </p:nvSpPr>
        <p:spPr bwMode="auto">
          <a:xfrm>
            <a:off x="3830184" y="4712314"/>
            <a:ext cx="3726706" cy="1329259"/>
          </a:xfrm>
          <a:custGeom>
            <a:avLst/>
            <a:gdLst>
              <a:gd name="connsiteX0" fmla="*/ 6991 w 9981"/>
              <a:gd name="connsiteY0" fmla="*/ 2 h 10002"/>
              <a:gd name="connsiteX1" fmla="*/ 9272 w 9981"/>
              <a:gd name="connsiteY1" fmla="*/ 1483 h 10002"/>
              <a:gd name="connsiteX2" fmla="*/ 9974 w 9981"/>
              <a:gd name="connsiteY2" fmla="*/ 4327 h 10002"/>
              <a:gd name="connsiteX3" fmla="*/ 9422 w 9981"/>
              <a:gd name="connsiteY3" fmla="*/ 7846 h 10002"/>
              <a:gd name="connsiteX4" fmla="*/ 6563 w 9981"/>
              <a:gd name="connsiteY4" fmla="*/ 9565 h 10002"/>
              <a:gd name="connsiteX5" fmla="*/ 0 w 9981"/>
              <a:gd name="connsiteY5" fmla="*/ 10002 h 10002"/>
              <a:gd name="connsiteX0" fmla="*/ 7004 w 10000"/>
              <a:gd name="connsiteY0" fmla="*/ 0 h 9998"/>
              <a:gd name="connsiteX1" fmla="*/ 9290 w 10000"/>
              <a:gd name="connsiteY1" fmla="*/ 1481 h 9998"/>
              <a:gd name="connsiteX2" fmla="*/ 9993 w 10000"/>
              <a:gd name="connsiteY2" fmla="*/ 4324 h 9998"/>
              <a:gd name="connsiteX3" fmla="*/ 9440 w 10000"/>
              <a:gd name="connsiteY3" fmla="*/ 7842 h 9998"/>
              <a:gd name="connsiteX4" fmla="*/ 6575 w 10000"/>
              <a:gd name="connsiteY4" fmla="*/ 9561 h 9998"/>
              <a:gd name="connsiteX5" fmla="*/ 0 w 10000"/>
              <a:gd name="connsiteY5" fmla="*/ 9998 h 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998">
                <a:moveTo>
                  <a:pt x="7004" y="0"/>
                </a:moveTo>
                <a:cubicBezTo>
                  <a:pt x="8412" y="251"/>
                  <a:pt x="8793" y="767"/>
                  <a:pt x="9290" y="1481"/>
                </a:cubicBezTo>
                <a:cubicBezTo>
                  <a:pt x="9788" y="2196"/>
                  <a:pt x="9968" y="3266"/>
                  <a:pt x="9993" y="4324"/>
                </a:cubicBezTo>
                <a:cubicBezTo>
                  <a:pt x="10019" y="5383"/>
                  <a:pt x="10010" y="6970"/>
                  <a:pt x="9440" y="7842"/>
                </a:cubicBezTo>
                <a:cubicBezTo>
                  <a:pt x="8870" y="8715"/>
                  <a:pt x="8149" y="9204"/>
                  <a:pt x="6575" y="9561"/>
                </a:cubicBezTo>
                <a:cubicBezTo>
                  <a:pt x="5001" y="9919"/>
                  <a:pt x="1369" y="9905"/>
                  <a:pt x="0" y="9998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2" name="AutoShape 10"/>
          <p:cNvSpPr>
            <a:spLocks noChangeArrowheads="1"/>
          </p:cNvSpPr>
          <p:nvPr/>
        </p:nvSpPr>
        <p:spPr bwMode="auto">
          <a:xfrm>
            <a:off x="547176" y="5638800"/>
            <a:ext cx="1290638" cy="612934"/>
          </a:xfrm>
          <a:prstGeom prst="wedgeRoundRectCallout">
            <a:avLst>
              <a:gd name="adj1" fmla="val 78646"/>
              <a:gd name="adj2" fmla="val 18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Label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5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9" grpId="0" animBg="1"/>
      <p:bldP spid="545800" grpId="0" animBg="1"/>
      <p:bldP spid="545801" grpId="0" animBg="1"/>
      <p:bldP spid="5458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While Loop?</a:t>
            </a:r>
            <a:endParaRPr lang="bg-BG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The repeat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condition</a:t>
            </a:r>
            <a:endParaRPr lang="en-US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Returns a boolean result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loop condition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2279651" y="2087940"/>
            <a:ext cx="7559675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73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52500" y="1624318"/>
            <a:ext cx="1024731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Loops: More </a:t>
            </a:r>
            <a:r>
              <a:rPr lang="en-US" dirty="0"/>
              <a:t>Examples</a:t>
            </a:r>
            <a:endParaRPr lang="bg-BG" dirty="0"/>
          </a:p>
        </p:txBody>
      </p:sp>
      <p:pic>
        <p:nvPicPr>
          <p:cNvPr id="23554" name="Picture 2" descr="http://mpcarroll.com/photos/Wood-Spiral-Hor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60201"/>
              </a:clrFrom>
              <a:clrTo>
                <a:srgbClr val="0602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70212" y="3124200"/>
            <a:ext cx="6172200" cy="3124200"/>
          </a:xfrm>
          <a:prstGeom prst="roundRect">
            <a:avLst>
              <a:gd name="adj" fmla="val 50000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95009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Loops – Examples</a:t>
            </a:r>
            <a:endParaRPr lang="bg-BG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four digit numbers </a:t>
            </a:r>
            <a:r>
              <a:rPr lang="en-US" dirty="0" smtClean="0"/>
              <a:t>in format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ABCD</a:t>
            </a:r>
            <a:r>
              <a:rPr lang="en-US" dirty="0" smtClean="0"/>
              <a:t> </a:t>
            </a:r>
            <a:r>
              <a:rPr lang="en-US" dirty="0"/>
              <a:t>such that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/>
              <a:t> </a:t>
            </a:r>
            <a:r>
              <a:rPr lang="en-US" dirty="0" smtClean="0"/>
              <a:t>(known as happy </a:t>
            </a:r>
            <a:r>
              <a:rPr lang="en-US" dirty="0"/>
              <a:t>numbers)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760412" y="2514600"/>
            <a:ext cx="10668002" cy="38777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a 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1;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&lt;= 9;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b = 0; b &lt;= 9;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c = 0; c &lt;= 9;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d = 0; d &lt;= 9; d++)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if (a + b == c + d)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Console.WriteLine("{0}{1}{2}{3</a:t>
            </a:r>
            <a:r>
              <a:rPr lang="en-US" sz="25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b, c, d);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7618412" y="2209800"/>
            <a:ext cx="3581400" cy="1634490"/>
          </a:xfrm>
          <a:prstGeom prst="wedgeRoundRectCallout">
            <a:avLst>
              <a:gd name="adj1" fmla="val -63918"/>
              <a:gd name="adj2" fmla="val 399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</a:rPr>
              <a:t>Can </a:t>
            </a:r>
            <a:r>
              <a:rPr lang="en-US" sz="3000" dirty="0">
                <a:solidFill>
                  <a:srgbClr val="FFFFFF"/>
                </a:solidFill>
              </a:rPr>
              <a:t>you improve this algorithm to use </a:t>
            </a:r>
            <a:r>
              <a:rPr lang="en-US" sz="3000" dirty="0" smtClean="0">
                <a:solidFill>
                  <a:srgbClr val="FFFFFF"/>
                </a:solidFill>
              </a:rPr>
              <a:t>only 3 nested loops?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41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7116" y="1524000"/>
            <a:ext cx="7461248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Happy Numbers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5012" y="2579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01" y="3679200"/>
            <a:ext cx="259102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21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combinations from TOTO </a:t>
            </a:r>
            <a:r>
              <a:rPr lang="en-US" dirty="0" smtClean="0"/>
              <a:t>6/49 lottery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788990" y="1981200"/>
            <a:ext cx="1063942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i1, i2, i3, i4, i5, i6;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(i1 = 1; i1 &lt;= 44;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(i2 = i1 + 1; i2 &lt;= 45;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(i3 = i2 + 1; i3 &lt;= 46;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(i4 = i3 + 1; i4 &lt;= 47; i4++)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(i5 = i4 + 1; i5 &lt;= 48; i5++)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(i6 = i5 + 1; i6 &lt;= 49; i6++)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Console.WriteLine("{0} {1} {2} {3} {4} {5}",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7716000" y="2230978"/>
            <a:ext cx="3941012" cy="1483567"/>
          </a:xfrm>
          <a:prstGeom prst="wedgeRoundRectCallout">
            <a:avLst>
              <a:gd name="adj1" fmla="val -58738"/>
              <a:gd name="adj2" fmla="val 33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Warning: </a:t>
            </a:r>
            <a:r>
              <a:rPr lang="en-US" sz="3000" dirty="0" smtClean="0">
                <a:solidFill>
                  <a:srgbClr val="FFFFFF"/>
                </a:solidFill>
              </a:rPr>
              <a:t>the execution </a:t>
            </a:r>
            <a:r>
              <a:rPr lang="en-US" sz="3000" dirty="0">
                <a:solidFill>
                  <a:srgbClr val="FFFFFF"/>
                </a:solidFill>
              </a:rPr>
              <a:t>of this code could take </a:t>
            </a:r>
            <a:r>
              <a:rPr lang="en-US" sz="3000" dirty="0" smtClean="0">
                <a:solidFill>
                  <a:srgbClr val="FFFFFF"/>
                </a:solidFill>
              </a:rPr>
              <a:t>a very long </a:t>
            </a:r>
            <a:r>
              <a:rPr lang="en-US" sz="3000" dirty="0">
                <a:solidFill>
                  <a:srgbClr val="FFFFFF"/>
                </a:solidFill>
              </a:rPr>
              <a:t>time.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2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stuttgarter-zeitung.de/media_fast/626/lottokugeln_26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03612" y="1299223"/>
            <a:ext cx="5029200" cy="2901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44469" y="4483885"/>
            <a:ext cx="672654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TOTO 6/49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4508" y="5453166"/>
            <a:ext cx="5484812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848256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C# supports four types of loops: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  <a:r>
              <a:rPr lang="en-US" dirty="0"/>
              <a:t> loops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</a:p>
          <a:p>
            <a:pPr lvl="1"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/>
              <a:t> </a:t>
            </a:r>
            <a:r>
              <a:rPr lang="en-US" dirty="0"/>
              <a:t>loops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 loops </a:t>
            </a:r>
            <a:r>
              <a:rPr lang="en-US" dirty="0" smtClean="0"/>
              <a:t>are used </a:t>
            </a:r>
            <a:r>
              <a:rPr lang="en-US" dirty="0"/>
              <a:t>to implement more complex logic</a:t>
            </a:r>
          </a:p>
          <a:p>
            <a:pPr>
              <a:lnSpc>
                <a:spcPct val="110000"/>
              </a:lnSpc>
            </a:pPr>
            <a:r>
              <a:rPr lang="en-US" dirty="0"/>
              <a:t>The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&amp;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can </a:t>
            </a:r>
            <a:r>
              <a:rPr lang="en-US" dirty="0" smtClean="0"/>
              <a:t>change the default loop execution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377953"/>
            <a:ext cx="4477656" cy="33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Repeating Code Multiple Times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56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Loop: How It Works?</a:t>
            </a:r>
            <a:endParaRPr lang="bg-BG" dirty="0"/>
          </a:p>
        </p:txBody>
      </p:sp>
      <p:grpSp>
        <p:nvGrpSpPr>
          <p:cNvPr id="31" name="Group 30"/>
          <p:cNvGrpSpPr/>
          <p:nvPr/>
        </p:nvGrpSpPr>
        <p:grpSpPr>
          <a:xfrm>
            <a:off x="2741612" y="1151122"/>
            <a:ext cx="6726236" cy="5325878"/>
            <a:chOff x="1547812" y="2004690"/>
            <a:chExt cx="5049837" cy="3329310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092440" y="3624248"/>
              <a:ext cx="686502" cy="288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3848100" y="3581400"/>
              <a:ext cx="0" cy="4826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552700" y="4064000"/>
              <a:ext cx="2519362" cy="7191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/>
                <a:t>statement</a:t>
              </a:r>
              <a:endParaRPr lang="bg-BG" dirty="0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3837854" y="4783138"/>
              <a:ext cx="0" cy="5508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3848100" y="4997252"/>
              <a:ext cx="2667072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5792787" y="3058718"/>
              <a:ext cx="734215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5732462" y="2716409"/>
              <a:ext cx="865187" cy="2885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3848100" y="2004690"/>
              <a:ext cx="0" cy="539479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551694" y="2215312"/>
              <a:ext cx="2283706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 flipV="1">
              <a:off x="1547812" y="4416734"/>
              <a:ext cx="1000125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 flipH="1" flipV="1">
              <a:off x="1556835" y="2209800"/>
              <a:ext cx="0" cy="22098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1905000" y="2540751"/>
              <a:ext cx="3887787" cy="1040650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6513511" y="3063875"/>
              <a:ext cx="0" cy="193675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28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Loop – Example</a:t>
            </a:r>
            <a:endParaRPr lang="bg-BG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760416" y="1219200"/>
            <a:ext cx="106679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(counter &lt; 10)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Console.WriteLine("Number : {0}", counter);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124200"/>
            <a:ext cx="6553200" cy="32276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64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30" name="Rectangle 6"/>
          <p:cNvSpPr>
            <a:spLocks noGrp="1" noChangeArrowheads="1"/>
          </p:cNvSpPr>
          <p:nvPr>
            <p:ph type="title"/>
          </p:nvPr>
        </p:nvSpPr>
        <p:spPr>
          <a:xfrm>
            <a:off x="1446212" y="4786800"/>
            <a:ext cx="8938472" cy="9868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dirty="0" smtClean="0">
                <a:cs typeface="Consolas" pitchFamily="49" charset="0"/>
              </a:rPr>
              <a:t> Loop</a:t>
            </a:r>
            <a:endParaRPr lang="bg-BG" dirty="0"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4756" name="Picture 4" descr="http://www.thelivingmoon.com/43ancients/04images/Sun/traceloop1jp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75012" y="1517469"/>
            <a:ext cx="5486400" cy="2978331"/>
          </a:xfrm>
          <a:prstGeom prst="roundRect">
            <a:avLst>
              <a:gd name="adj" fmla="val 29139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9852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Calculate and print the sum of the first N </a:t>
            </a:r>
            <a:r>
              <a:rPr lang="en-US" dirty="0" smtClean="0"/>
              <a:t>natural numbers</a:t>
            </a:r>
            <a:endParaRPr lang="bg-BG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1..N – Example</a:t>
            </a:r>
            <a:endParaRPr lang="bg-BG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1293812" y="1868364"/>
            <a:ext cx="9601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sum 1");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number 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Console.Write("+{0}",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= {0}", sum);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18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3121</Words>
  <Application>Microsoft Office PowerPoint</Application>
  <PresentationFormat>Custom</PresentationFormat>
  <Paragraphs>580</Paragraphs>
  <Slides>58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SoftUni 16x9</vt:lpstr>
      <vt:lpstr>1_SoftUni 16x9</vt:lpstr>
      <vt:lpstr>Loops</vt:lpstr>
      <vt:lpstr>Table of Contents</vt:lpstr>
      <vt:lpstr>Loop: Definition</vt:lpstr>
      <vt:lpstr>Using while(…) Loop</vt:lpstr>
      <vt:lpstr>How To Use While Loop?</vt:lpstr>
      <vt:lpstr>While Loop: How It Works?</vt:lpstr>
      <vt:lpstr>While Loop – Example</vt:lpstr>
      <vt:lpstr>while(…) Loop</vt:lpstr>
      <vt:lpstr>Sum 1..N – Example</vt:lpstr>
      <vt:lpstr>Calculating Sum 1..N</vt:lpstr>
      <vt:lpstr>Prime Number Check – Example</vt:lpstr>
      <vt:lpstr>Checking Whether a Number Is Prime</vt:lpstr>
      <vt:lpstr>Using the break Operator</vt:lpstr>
      <vt:lpstr>Calculating Factorial</vt:lpstr>
      <vt:lpstr>do { … }  while (…) Loop</vt:lpstr>
      <vt:lpstr>Using Do-While Loop</vt:lpstr>
      <vt:lpstr>Do-While Statement: How It Works?</vt:lpstr>
      <vt:lpstr>do { … }  while (…)</vt:lpstr>
      <vt:lpstr>Calculating N Factorial – Example</vt:lpstr>
      <vt:lpstr>PowerPoint Presentation</vt:lpstr>
      <vt:lpstr>Factorial (do ... while)</vt:lpstr>
      <vt:lpstr>Product of Integers [N..M] – Example</vt:lpstr>
      <vt:lpstr>Product of the Integers in the Interval [n..m]</vt:lpstr>
      <vt:lpstr>for Loops</vt:lpstr>
      <vt:lpstr>For Loops</vt:lpstr>
      <vt:lpstr>The Initialization Expression</vt:lpstr>
      <vt:lpstr>The Test Expression</vt:lpstr>
      <vt:lpstr>The Update Expression</vt:lpstr>
      <vt:lpstr>for Loop</vt:lpstr>
      <vt:lpstr>Simple for Loop – Example</vt:lpstr>
      <vt:lpstr>Complex for Loop – Example</vt:lpstr>
      <vt:lpstr>For Loops</vt:lpstr>
      <vt:lpstr>N^M – Example</vt:lpstr>
      <vt:lpstr>Calculating N^M</vt:lpstr>
      <vt:lpstr>Using the continue Operator</vt:lpstr>
      <vt:lpstr>Using the continue Operator</vt:lpstr>
      <vt:lpstr>foreach Loop</vt:lpstr>
      <vt:lpstr>For-Each Loops</vt:lpstr>
      <vt:lpstr>foreach Loop – Example</vt:lpstr>
      <vt:lpstr>foreach Loop</vt:lpstr>
      <vt:lpstr>Nested Loops</vt:lpstr>
      <vt:lpstr>What Is Nested Loop?</vt:lpstr>
      <vt:lpstr>Nested Loops</vt:lpstr>
      <vt:lpstr>Triangle – Example</vt:lpstr>
      <vt:lpstr>Triangle of Numbers</vt:lpstr>
      <vt:lpstr>Primes in the Range [N … M] – Example</vt:lpstr>
      <vt:lpstr>Primes in the Range [n, m]</vt:lpstr>
      <vt:lpstr>C# Jump Statements</vt:lpstr>
      <vt:lpstr>C# Jump Statements – Example</vt:lpstr>
      <vt:lpstr>Loops: More Examples</vt:lpstr>
      <vt:lpstr>Nested Loops – Examples</vt:lpstr>
      <vt:lpstr>Happy Numbers</vt:lpstr>
      <vt:lpstr>Nested Loops – Examples</vt:lpstr>
      <vt:lpstr>TOTO 6/49</vt:lpstr>
      <vt:lpstr>Summary</vt:lpstr>
      <vt:lpstr>Loops: Repeating Code Multiple Times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</dc:title>
  <dc:subject>Software Development Course</dc:subject>
  <dc:creator/>
  <cp:keywords>SoftUni, Software University, programming, software development, software engineering, course; loops; for, foreach, do-while, while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2015-10-16T12:52:56Z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